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10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740" y="-32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19.06.2023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30200" y="329185"/>
            <a:ext cx="9243060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3480" y="434162"/>
            <a:ext cx="8999043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82574" y="1820206"/>
            <a:ext cx="84201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82574" y="3685032"/>
            <a:ext cx="84201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830" y="4983480"/>
            <a:ext cx="886587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44830" y="530352"/>
            <a:ext cx="886587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533405"/>
            <a:ext cx="21463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77850" y="533403"/>
            <a:ext cx="64389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830" y="4983480"/>
            <a:ext cx="886587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4830" y="530352"/>
            <a:ext cx="886587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30200" y="329185"/>
            <a:ext cx="9243060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3480" y="434163"/>
            <a:ext cx="8999043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373" y="4928616"/>
            <a:ext cx="886587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7373" y="5624484"/>
            <a:ext cx="886587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7215" y="530352"/>
            <a:ext cx="425958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51640" y="530352"/>
            <a:ext cx="425958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830" y="4983480"/>
            <a:ext cx="886587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7826" y="579438"/>
            <a:ext cx="425958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039850" y="579438"/>
            <a:ext cx="425958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57826" y="1447800"/>
            <a:ext cx="425958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9850" y="1447800"/>
            <a:ext cx="425958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30200" y="329185"/>
            <a:ext cx="9243060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0349" y="533400"/>
            <a:ext cx="321945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00418" y="1447802"/>
            <a:ext cx="321945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24820" y="930144"/>
            <a:ext cx="501167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30200" y="329185"/>
            <a:ext cx="9243060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934201" y="434162"/>
            <a:ext cx="2518322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5012056"/>
            <a:ext cx="89154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7001271" y="533400"/>
            <a:ext cx="242697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6603" y="435768"/>
            <a:ext cx="6419088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30200" y="329185"/>
            <a:ext cx="9243060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3480" y="434162"/>
            <a:ext cx="8999043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44830" y="4985590"/>
            <a:ext cx="886587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44830" y="530352"/>
            <a:ext cx="886587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4091022" y="6111876"/>
            <a:ext cx="24765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19.06.2023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567522" y="6111876"/>
            <a:ext cx="24765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9044022" y="6111876"/>
            <a:ext cx="4953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11" r:id="rId1"/>
    <p:sldLayoutId id="2147484712" r:id="rId2"/>
    <p:sldLayoutId id="2147484713" r:id="rId3"/>
    <p:sldLayoutId id="2147484714" r:id="rId4"/>
    <p:sldLayoutId id="2147484715" r:id="rId5"/>
    <p:sldLayoutId id="2147484716" r:id="rId6"/>
    <p:sldLayoutId id="2147484717" r:id="rId7"/>
    <p:sldLayoutId id="2147484718" r:id="rId8"/>
    <p:sldLayoutId id="2147484719" r:id="rId9"/>
    <p:sldLayoutId id="2147484720" r:id="rId10"/>
    <p:sldLayoutId id="214748472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FNSYNAO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889104" y="404664"/>
            <a:ext cx="3312369" cy="237626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0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idx="2"/>
          </p:nvPr>
        </p:nvSpPr>
        <p:spPr>
          <a:xfrm>
            <a:off x="5745089" y="3429000"/>
            <a:ext cx="3744416" cy="2544316"/>
          </a:xfrm>
        </p:spPr>
        <p:txBody>
          <a:bodyPr>
            <a:normAutofit/>
          </a:bodyPr>
          <a:lstStyle/>
          <a:p>
            <a:pPr algn="ctr"/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Контактные телефоны по вопросам ЕНС: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УФНС России по ЯНАО (г. Салехард): 8(34922) 3-78-39, 3-78-21, 3-77-98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 № 1 по ЯНАО (г. Салехард): 8(34922) 2-57-40, 2-57-23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 № 2 по ЯНАО (г. Новый Уренгой): 8(3494) 24-82-25, 24-82-34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№3 по ЯНАО (г. </a:t>
            </a:r>
            <a:r>
              <a:rPr lang="ru-RU" sz="800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Тарко</a:t>
            </a: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-Сале): 8(34997) 2-45-91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№ 4 по ЯНАО (г. Надым): 8(3499)50-15-17, 50-15-65, 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50-15-49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МИФНС России № 5 по ЯНАО (г. Ноябрьск): 8(3496) 36-59-28, 36-59-46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Контактная информация: 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800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8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800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-28972" y="476672"/>
            <a:ext cx="6206108" cy="6048672"/>
          </a:xfrm>
        </p:spPr>
        <p:txBody>
          <a:bodyPr>
            <a:normAutofit fontScale="325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43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Календарь мероприятий на </a:t>
            </a:r>
            <a:r>
              <a:rPr lang="ru-RU" sz="4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июня 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программе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семинара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Единый налоговый счет и применение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ККТ в отрасли общественного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питания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ответы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поступающие вопросы. </a:t>
            </a:r>
          </a:p>
          <a:p>
            <a:pPr marL="45720" indent="0" algn="ctr">
              <a:buNone/>
            </a:pPr>
            <a:endParaRPr lang="ru-RU" sz="2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проводится в здании МИФНС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России №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ЯНАО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адресу: г.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Салехард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Губкина, д.6,; г. </a:t>
            </a:r>
            <a:r>
              <a:rPr lang="ru-RU" sz="2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Лабытнанги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ул. Гагарина, д. 20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июня в 15:00</a:t>
            </a: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по 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теме ЕНС.  </a:t>
            </a: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Также в программе </a:t>
            </a:r>
            <a:r>
              <a:rPr lang="ru-RU" sz="2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вебинара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«Согласие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налогоплательщика на информирование о наличии задолженности, 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способы информирования» и ответы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поступающие вопросы. </a:t>
            </a:r>
          </a:p>
          <a:p>
            <a:pPr marL="45720" indent="0" algn="ctr">
              <a:buNone/>
            </a:pPr>
            <a:endParaRPr lang="ru-RU" sz="2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№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Ямало-Ненецкому автономному округу</a:t>
            </a:r>
          </a:p>
          <a:p>
            <a:pPr marL="0" indent="0" algn="ctr">
              <a:buNone/>
            </a:pP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 </a:t>
            </a:r>
          </a:p>
          <a:p>
            <a:pPr marL="0" indent="0" algn="ctr">
              <a:buNone/>
            </a:pP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t.me/FNSYNAO</a:t>
            </a:r>
            <a:endParaRPr lang="ru-RU" sz="2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22 июня в 11:00</a:t>
            </a:r>
          </a:p>
          <a:p>
            <a:pPr marL="0" indent="0"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 </a:t>
            </a:r>
          </a:p>
          <a:p>
            <a:pPr marL="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программе семинара:</a:t>
            </a: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Электронные сервисы: ЛК ИП (ЕНС), ЛК ЮЛ (ЕНС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);  </a:t>
            </a: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ЭЦП от ФНС России, программное обеспечение;</a:t>
            </a: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Типовой устав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организаций; </a:t>
            </a:r>
          </a:p>
          <a:p>
            <a:pPr lvl="0" algn="ctr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Контролирующие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иностранные компании – налоги и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отчетность;</a:t>
            </a:r>
          </a:p>
          <a:p>
            <a:pPr marL="45720" indent="0" algn="ctr">
              <a:buNone/>
            </a:pP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МИФНС России №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</a:t>
            </a: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здании Фонда «Мой бизнес» по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адресу: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г.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Новый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Уренгой, </a:t>
            </a:r>
            <a:r>
              <a:rPr lang="ru-RU" sz="2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мкр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Восточный, д. 2, корп. 3</a:t>
            </a: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23 июня в 15:00</a:t>
            </a:r>
          </a:p>
          <a:p>
            <a:pPr marL="0" indent="0" algn="ctr">
              <a:buNone/>
            </a:pP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 </a:t>
            </a:r>
          </a:p>
          <a:p>
            <a:pPr algn="ctr">
              <a:buFont typeface="Wingdings" pitchFamily="2" charset="2"/>
              <a:buChar char="Ø"/>
            </a:pP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Обновленный функционал электронных сервисов ФНС России.</a:t>
            </a:r>
          </a:p>
          <a:p>
            <a:pPr algn="ctr">
              <a:buFont typeface="Wingdings" pitchFamily="2" charset="2"/>
              <a:buChar char="Ø"/>
            </a:pP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Применение ККТ в сфере услуг общественного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питания.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Досудебное урегулирование налоговых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споров;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ЕНС: преимущества и порядок применения.</a:t>
            </a:r>
          </a:p>
          <a:p>
            <a:pPr marL="0" indent="0" algn="ctr">
              <a:buNone/>
            </a:pP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проводится в здании МИФНС России №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</a:t>
            </a:r>
          </a:p>
          <a:p>
            <a:pPr marL="0" indent="0" algn="ctr">
              <a:buNone/>
            </a:pP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адресу: г.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Надым,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И.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Шаповалова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д.6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224" y="2060848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32656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1441</TotalTime>
  <Words>16</Words>
  <Application>Microsoft Office PowerPoint</Application>
  <PresentationFormat>Лист A4 (210x297 мм)</PresentationFormat>
  <Paragraphs>40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Аспект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Мирзаева Светлана Александровна</cp:lastModifiedBy>
  <cp:revision>228</cp:revision>
  <cp:lastPrinted>2023-03-24T03:51:23Z</cp:lastPrinted>
  <dcterms:created xsi:type="dcterms:W3CDTF">2020-04-10T13:09:37Z</dcterms:created>
  <dcterms:modified xsi:type="dcterms:W3CDTF">2023-06-19T05:38:48Z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